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Host Grotesk Medium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7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41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McDonalds : AI-Powered Business Strategy Analyst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91871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Retrieval-Augmented Generation (RAG) System for McDonald's India.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87183"/>
            <a:ext cx="2810232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5155168"/>
            <a:ext cx="253805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GROQ (LLAMA 3.1)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9203769" y="5087183"/>
            <a:ext cx="2032397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sp>
        <p:nvSpPr>
          <p:cNvPr id="8" name="Text 5"/>
          <p:cNvSpPr/>
          <p:nvPr/>
        </p:nvSpPr>
        <p:spPr>
          <a:xfrm>
            <a:off x="9339858" y="5155168"/>
            <a:ext cx="176022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CHROMA VECTOR DB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1349514" y="5087183"/>
            <a:ext cx="1232059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sp>
        <p:nvSpPr>
          <p:cNvPr id="10" name="Text 7"/>
          <p:cNvSpPr/>
          <p:nvPr/>
        </p:nvSpPr>
        <p:spPr>
          <a:xfrm>
            <a:off x="11485602" y="5155168"/>
            <a:ext cx="95988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25585" y="459938"/>
            <a:ext cx="3977997" cy="49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Retrieved Chunks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585" y="1124545"/>
            <a:ext cx="10979229" cy="6229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25585" y="7521059"/>
            <a:ext cx="198893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73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6308"/>
            <a:ext cx="13042821" cy="1621393"/>
          </a:xfrm>
          <a:prstGeom prst="roundRect">
            <a:avLst>
              <a:gd name="adj" fmla="val 5876"/>
            </a:avLst>
          </a:prstGeom>
          <a:solidFill>
            <a:srgbClr val="C6E4E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075158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29795"/>
            <a:ext cx="1207889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Impact: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RAG system transforms how McDonald's India strategic teams access and utilise business intelligence, reducing insight generation time by 70% whilst improving decision quality through grounded, context-aware recommendations.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3790" y="6736232"/>
            <a:ext cx="13042821" cy="3595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793790" y="702730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51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74062"/>
            <a:ext cx="6407944" cy="2365653"/>
          </a:xfrm>
          <a:prstGeom prst="roundRect">
            <a:avLst>
              <a:gd name="adj" fmla="val 618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4874062"/>
            <a:ext cx="121920" cy="23656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5131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Objective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5621774"/>
            <a:ext cx="580191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RAG system retrieves relevant business insights from corporate documents, generates structured strategic recommendations, provides measurable KPIs, and ensures grounded, context-based outputs.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4874062"/>
            <a:ext cx="6408063" cy="2365653"/>
          </a:xfrm>
          <a:prstGeom prst="roundRect">
            <a:avLst>
              <a:gd name="adj" fmla="val 618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4874062"/>
            <a:ext cx="121920" cy="23656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77282" y="5131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777282" y="5621774"/>
            <a:ext cx="580203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 data-driven strategic insights for McDonald's India using AI.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0131" y="553164"/>
            <a:ext cx="4539853" cy="567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System Architecture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288" y="1338620"/>
            <a:ext cx="6209705" cy="58359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0131" y="7392591"/>
            <a:ext cx="2269927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228" y="1385411"/>
            <a:ext cx="5568077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Selection Strategy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7228" y="2423160"/>
            <a:ext cx="6401991" cy="3713559"/>
          </a:xfrm>
          <a:prstGeom prst="roundRect">
            <a:avLst>
              <a:gd name="adj" fmla="val 21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4848" y="2430780"/>
            <a:ext cx="6386751" cy="481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78562" y="2537341"/>
            <a:ext cx="173855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Evaluation Criteria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3011686" y="2537341"/>
            <a:ext cx="173402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(70B)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140285" y="2537341"/>
            <a:ext cx="173783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SLM (8B)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84848" y="2912745"/>
            <a:ext cx="6386751" cy="4819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78562" y="3019306"/>
            <a:ext cx="173855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Reasoning Depth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3011686" y="3019306"/>
            <a:ext cx="173402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Excellent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140285" y="3019306"/>
            <a:ext cx="173783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4848" y="3394710"/>
            <a:ext cx="6386751" cy="750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78562" y="3501271"/>
            <a:ext cx="1738551" cy="537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Cross-Document Analysis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3011686" y="3501271"/>
            <a:ext cx="173402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Superior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140285" y="3501271"/>
            <a:ext cx="173783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4848" y="4145518"/>
            <a:ext cx="6386751" cy="7508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78562" y="4252079"/>
            <a:ext cx="1738551" cy="537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Hallucination Control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3011686" y="4252079"/>
            <a:ext cx="173402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140285" y="4252079"/>
            <a:ext cx="173783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Tuning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84848" y="4896326"/>
            <a:ext cx="6386751" cy="7508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78562" y="5002887"/>
            <a:ext cx="1738551" cy="537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Output Quality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3011686" y="5002887"/>
            <a:ext cx="173402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5140285" y="5002887"/>
            <a:ext cx="173783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Adequate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84848" y="5647134"/>
            <a:ext cx="6386751" cy="4819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78562" y="5753695"/>
            <a:ext cx="173855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Inference Speed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3011686" y="5753695"/>
            <a:ext cx="173402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Slower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5140285" y="5753695"/>
            <a:ext cx="1737836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7419499" y="2237542"/>
            <a:ext cx="6680597" cy="4084796"/>
          </a:xfrm>
          <a:prstGeom prst="roundRect">
            <a:avLst>
              <a:gd name="adj" fmla="val 3411"/>
            </a:avLst>
          </a:prstGeom>
          <a:solidFill>
            <a:srgbClr val="95CCDA"/>
          </a:solidFill>
          <a:ln/>
        </p:spPr>
      </p:sp>
      <p:sp>
        <p:nvSpPr>
          <p:cNvPr id="29" name="Text 27"/>
          <p:cNvSpPr/>
          <p:nvPr/>
        </p:nvSpPr>
        <p:spPr>
          <a:xfrm>
            <a:off x="7612975" y="2402562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Hybrid Approach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7612975" y="2870002"/>
            <a:ext cx="629364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Generator: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Llama 3.1-8B for rapid inference and real-time responsiveness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7612975" y="3287316"/>
            <a:ext cx="629364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Judge: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Llama 3.1-70B for robust reasoning and quality assessment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7612975" y="3704630"/>
            <a:ext cx="6293644" cy="537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configuration balances performance with strategic depth, optimising both speed and accuracy.</a:t>
            </a:r>
            <a:endParaRPr lang="en-US" sz="1500" dirty="0"/>
          </a:p>
        </p:txBody>
      </p:sp>
      <p:pic>
        <p:nvPicPr>
          <p:cNvPr id="3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368" y="6485096"/>
            <a:ext cx="45720" cy="381952"/>
          </a:xfrm>
          <a:prstGeom prst="rect">
            <a:avLst/>
          </a:prstGeom>
        </p:spPr>
      </p:pic>
      <p:sp>
        <p:nvSpPr>
          <p:cNvPr id="34" name="Text 31"/>
          <p:cNvSpPr/>
          <p:nvPr/>
        </p:nvSpPr>
        <p:spPr>
          <a:xfrm>
            <a:off x="916424" y="6507956"/>
            <a:ext cx="1303674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According to our needs for recommending strategy, LLM (8B) solves our purpose well.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3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253" y="3274338"/>
            <a:ext cx="6590348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Prompt Engineering Strategy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4253" y="4154329"/>
            <a:ext cx="6534269" cy="1692950"/>
          </a:xfrm>
          <a:prstGeom prst="roundRect">
            <a:avLst>
              <a:gd name="adj" fmla="val 648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3" y="4154329"/>
            <a:ext cx="91440" cy="1692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4052" y="4375547"/>
            <a:ext cx="280499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Context-Only Instruction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84052" y="4789527"/>
            <a:ext cx="6023253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Strict adherence to retrieved documents prevents hallucination and ensures every insight is traceable to source material.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01877" y="4154329"/>
            <a:ext cx="6534269" cy="1692950"/>
          </a:xfrm>
          <a:prstGeom prst="roundRect">
            <a:avLst>
              <a:gd name="adj" fmla="val 648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018" y="4154329"/>
            <a:ext cx="91440" cy="1692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1676" y="4375547"/>
            <a:ext cx="291084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Structured Output Format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691676" y="4789527"/>
            <a:ext cx="6023253" cy="83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Responses follow a consistent framework: Strategic Insight, Recommended Initiatives, and measurable KPIs for tracking success.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94253" y="6020633"/>
            <a:ext cx="6534269" cy="1414105"/>
          </a:xfrm>
          <a:prstGeom prst="roundRect">
            <a:avLst>
              <a:gd name="adj" fmla="val 776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93" y="6020633"/>
            <a:ext cx="91440" cy="14141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84052" y="6241852"/>
            <a:ext cx="322004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Business-Focused Language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984052" y="6655832"/>
            <a:ext cx="6023253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generic consulting jargon in favour of specific, actionable business reasoning tailored to McDonald's India operations.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7401877" y="6020633"/>
            <a:ext cx="6534269" cy="1414105"/>
          </a:xfrm>
          <a:prstGeom prst="roundRect">
            <a:avLst>
              <a:gd name="adj" fmla="val 7760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018" y="6020633"/>
            <a:ext cx="91440" cy="141410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691676" y="6241852"/>
            <a:ext cx="2479477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Domain Adaptation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7691676" y="6655832"/>
            <a:ext cx="6023253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Prompts incorporate QSR industry terminology and McDonald's strategic priorities to enhance relevance and applicability.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1838" y="481727"/>
            <a:ext cx="5408414" cy="538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LLM-as-a-Judge Evaluation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838" y="1397794"/>
            <a:ext cx="7579162" cy="40144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21181" y="4232489"/>
            <a:ext cx="1873955" cy="234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RAG Retrieval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2287921" y="4396506"/>
            <a:ext cx="2007215" cy="329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 test question through RAG pipeline.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1688256" y="1878072"/>
            <a:ext cx="1873955" cy="234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 &amp; Answer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554997" y="2178946"/>
            <a:ext cx="2007214" cy="329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 retrieved context alongside model answer.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052490" y="1878072"/>
            <a:ext cx="1873955" cy="234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Metric Scoring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52490" y="2178946"/>
            <a:ext cx="2007214" cy="329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 response on four evaluation metrics.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760428" y="4232619"/>
            <a:ext cx="1873955" cy="234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Aggregate Quality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760428" y="4396636"/>
            <a:ext cx="2007214" cy="329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 scores into overall quality assessment.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371838" y="5388120"/>
            <a:ext cx="7579162" cy="227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evaluation methodology ensures rigorous quality control at every stage of response generation.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378910" y="2165390"/>
            <a:ext cx="215336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Evaluation Workflow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378910" y="2565321"/>
            <a:ext cx="3887033" cy="1818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test question processed through complete RAG pipeline</a:t>
            </a:r>
            <a:endParaRPr lang="en-US" sz="13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Retrieved context and generated answer evaluated by Llama 3.1-70B judge model</a:t>
            </a:r>
            <a:endParaRPr lang="en-US" sz="13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scoring across four critical dimensions</a:t>
            </a:r>
            <a:endParaRPr lang="en-US" sz="13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quality assurance with human oversight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378910" y="4514677"/>
            <a:ext cx="215336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Scoring Metrics</a:t>
            </a:r>
            <a:endParaRPr lang="en-US" sz="16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838" y="5936164"/>
            <a:ext cx="172164" cy="172164"/>
          </a:xfrm>
          <a:prstGeom prst="rect">
            <a:avLst/>
          </a:prstGeom>
        </p:spPr>
      </p:pic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838" y="6150000"/>
            <a:ext cx="5877878" cy="2286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371838" y="6281803"/>
            <a:ext cx="215336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Groundedness (0-5)</a:t>
            </a:r>
            <a:endParaRPr lang="en-US" sz="16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0446" y="5936164"/>
            <a:ext cx="172164" cy="172164"/>
          </a:xfrm>
          <a:prstGeom prst="rect">
            <a:avLst/>
          </a:prstGeom>
        </p:spPr>
      </p:pic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446" y="6150000"/>
            <a:ext cx="5877997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380446" y="6281803"/>
            <a:ext cx="215336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Relevance (0-5)</a:t>
            </a:r>
            <a:endParaRPr lang="en-US" sz="165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1838" y="6832467"/>
            <a:ext cx="172164" cy="172164"/>
          </a:xfrm>
          <a:prstGeom prst="rect">
            <a:avLst/>
          </a:prstGeom>
        </p:spPr>
      </p:pic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838" y="7063567"/>
            <a:ext cx="5877878" cy="2286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1371838" y="7212514"/>
            <a:ext cx="2161103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Depth (0-5)</a:t>
            </a:r>
            <a:endParaRPr lang="en-US" sz="1650" dirty="0"/>
          </a:p>
        </p:txBody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0446" y="6832467"/>
            <a:ext cx="172164" cy="172164"/>
          </a:xfrm>
          <a:prstGeom prst="rect">
            <a:avLst/>
          </a:prstGeom>
        </p:spPr>
      </p:pic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0446" y="7063567"/>
            <a:ext cx="5877997" cy="2286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7380446" y="7212514"/>
            <a:ext cx="215336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Actionability (0-5)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6471" y="856059"/>
            <a:ext cx="2984540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Evaluation Results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3196471" y="1354693"/>
            <a:ext cx="8237339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performance across all quality dimensions demonstrates system reliability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501872" y="2337911"/>
            <a:ext cx="1468279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2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0781" y="1591747"/>
            <a:ext cx="1790700" cy="17907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490085" y="3474958"/>
            <a:ext cx="149221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Groundedness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3196471" y="3699034"/>
            <a:ext cx="4079438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.0/ 5.0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8659773" y="2337911"/>
            <a:ext cx="1468279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100%</a:t>
            </a:r>
            <a:endParaRPr lang="en-US" sz="2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681" y="1591747"/>
            <a:ext cx="1790700" cy="17907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647986" y="3474958"/>
            <a:ext cx="149221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Relevance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354372" y="3699034"/>
            <a:ext cx="4079438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5.0 / 5.0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4501872" y="4737259"/>
            <a:ext cx="1468279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96%</a:t>
            </a:r>
            <a:endParaRPr lang="en-US" sz="2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81" y="3991094"/>
            <a:ext cx="1790700" cy="17907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490085" y="5874306"/>
            <a:ext cx="149221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Depth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3196471" y="6098381"/>
            <a:ext cx="4079438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4.8 / 5.0</a:t>
            </a:r>
            <a:endParaRPr lang="en-US" sz="900" dirty="0"/>
          </a:p>
        </p:txBody>
      </p:sp>
      <p:sp>
        <p:nvSpPr>
          <p:cNvPr id="16" name="Text 11"/>
          <p:cNvSpPr/>
          <p:nvPr/>
        </p:nvSpPr>
        <p:spPr>
          <a:xfrm>
            <a:off x="8659773" y="4737259"/>
            <a:ext cx="1468279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96%</a:t>
            </a:r>
            <a:endParaRPr lang="en-US" sz="23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681" y="3991094"/>
            <a:ext cx="1790700" cy="17907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647986" y="5874306"/>
            <a:ext cx="149221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Actionability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7354372" y="6098381"/>
            <a:ext cx="4079438" cy="136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4.8 / 5.0</a:t>
            </a:r>
            <a:endParaRPr lang="en-US" sz="900" dirty="0"/>
          </a:p>
        </p:txBody>
      </p:sp>
      <p:sp>
        <p:nvSpPr>
          <p:cNvPr id="20" name="Shape 14"/>
          <p:cNvSpPr/>
          <p:nvPr/>
        </p:nvSpPr>
        <p:spPr>
          <a:xfrm>
            <a:off x="3196471" y="6365280"/>
            <a:ext cx="8237339" cy="22503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3196471" y="6521053"/>
            <a:ext cx="149221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Overall System Score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3196471" y="6770251"/>
            <a:ext cx="3972997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4.9 / 5.0</a:t>
            </a:r>
            <a:endParaRPr lang="en-US" sz="3200" dirty="0"/>
          </a:p>
        </p:txBody>
      </p:sp>
      <p:sp>
        <p:nvSpPr>
          <p:cNvPr id="23" name="Text 17"/>
          <p:cNvSpPr/>
          <p:nvPr/>
        </p:nvSpPr>
        <p:spPr>
          <a:xfrm>
            <a:off x="7468314" y="6521053"/>
            <a:ext cx="149221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Findings</a:t>
            </a:r>
            <a:endParaRPr lang="en-US" sz="1150" dirty="0"/>
          </a:p>
        </p:txBody>
      </p:sp>
      <p:sp>
        <p:nvSpPr>
          <p:cNvPr id="24" name="Text 18"/>
          <p:cNvSpPr/>
          <p:nvPr/>
        </p:nvSpPr>
        <p:spPr>
          <a:xfrm>
            <a:off x="7468314" y="6770251"/>
            <a:ext cx="3972997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excels at grounding responses in source documents and maintaining relevance. Strategic depth represents an opportunity for enhancement through refined prompt engineering and expanded context windows.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35956" y="448389"/>
            <a:ext cx="3897987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Login Page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956" y="1096328"/>
            <a:ext cx="10758368" cy="62805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5956" y="7537609"/>
            <a:ext cx="1948934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31444" y="442913"/>
            <a:ext cx="382869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Query Page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444" y="1076563"/>
            <a:ext cx="10567392" cy="63157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1444" y="7547372"/>
            <a:ext cx="1914287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2026-02-12T18:39:51Z</dcterms:created>
  <dcterms:modified xsi:type="dcterms:W3CDTF">2026-02-12T18:39:51Z</dcterms:modified>
</cp:coreProperties>
</file>